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9601200" cy="73152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 Light" panose="020B0604020202020204" charset="0"/>
      <p:regular r:id="rId12"/>
      <p:bold r:id="rId13"/>
      <p:italic r:id="rId14"/>
      <p:boldItalic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b1fTFzO13IKpBZt7nTXK8maVI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6B2508-F223-414E-B72C-5B04EE0E618A}">
  <a:tblStyle styleId="{616B2508-F223-414E-B72C-5B04EE0E618A}" styleName="Table_0">
    <a:wholeTbl>
      <a:tcTxStyle b="off" i="off">
        <a:font>
          <a:latin typeface="Helvetica Light"/>
          <a:ea typeface="Helvetica Light"/>
          <a:cs typeface="Helvetica Light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680" y="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22972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718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1280160" y="3474720"/>
            <a:ext cx="704088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0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" type="tx">
  <p:cSld name="TITLE_AND_BODY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">
  <p:cSld name="Fo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Centro">
  <p:cSld name="Título - Centr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Vertical">
  <p:cSld name="Foto - Vertical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1pPr>
            <a:lvl2pPr marL="914400" lvl="1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2pPr>
            <a:lvl3pPr marL="1371600" lvl="2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3pPr>
            <a:lvl4pPr marL="1828800" lvl="3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4pPr>
            <a:lvl5pPr marL="2286000" lvl="4" indent="-228600" algn="ctr">
              <a:spcBef>
                <a:spcPts val="0"/>
              </a:spcBef>
              <a:spcAft>
                <a:spcPts val="0"/>
              </a:spcAft>
              <a:buSzPts val="3200"/>
              <a:buFont typeface="Helvetica Neue Light"/>
              <a:buNone/>
              <a:defRPr sz="32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Superior">
  <p:cSld name="Título - Superio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Marcadores">
  <p:cSld name="Título e Marcadore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Marcadores e Foto">
  <p:cSld name="Título, Marcadores e Fo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6195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sz="2800"/>
            </a:lvl1pPr>
            <a:lvl2pPr marL="914400" lvl="1" indent="-36195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sz="2800"/>
            </a:lvl2pPr>
            <a:lvl3pPr marL="1371600" lvl="2" indent="-36195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sz="2800"/>
            </a:lvl3pPr>
            <a:lvl4pPr marL="1828800" lvl="3" indent="-36195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sz="2800"/>
            </a:lvl4pPr>
            <a:lvl5pPr marL="2286000" lvl="4" indent="-361950" algn="l">
              <a:spcBef>
                <a:spcPts val="3200"/>
              </a:spcBef>
              <a:spcAft>
                <a:spcPts val="0"/>
              </a:spcAft>
              <a:buSzPts val="2100"/>
              <a:buFont typeface="Helvetica Neue Light"/>
              <a:buChar char="•"/>
              <a:defRPr sz="2800"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adores">
  <p:cSld name="Marcadore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9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1pPr>
            <a:lvl2pPr marL="914400" lvl="1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2pPr>
            <a:lvl3pPr marL="1371600" lvl="2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4pPr>
            <a:lvl5pPr marL="2286000" lvl="4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5pPr>
            <a:lvl6pPr marL="2743200" lvl="5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spcBef>
                <a:spcPts val="4200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 - 3 Acima">
  <p:cSld name="Foto - 3 Acima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marR="0" lvl="0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 Light"/>
              <a:buChar char="•"/>
              <a:defRPr sz="3600" b="0" i="0" u="none" strike="noStrike" cap="none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619620" y="8594770"/>
            <a:ext cx="3650532" cy="615442"/>
          </a:xfrm>
          <a:prstGeom prst="rect">
            <a:avLst/>
          </a:prstGeom>
          <a:solidFill>
            <a:srgbClr val="FEF9B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1" u="sng" strike="noStrike" cap="none">
                <a:latin typeface="Arial Narrow"/>
                <a:ea typeface="Arial Narrow"/>
                <a:cs typeface="Arial Narrow"/>
                <a:sym typeface="Arial Narrow"/>
              </a:rPr>
              <a:t>Horários das disciplinas</a:t>
            </a:r>
            <a:r>
              <a:rPr lang="pt-BR" sz="1200" b="1" i="1" u="none" strike="noStrike" cap="none"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endParaRPr sz="1200" b="1" i="1" u="none" strike="noStrike" cap="none"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Terça a Sexta– 19:00 as 22:30 </a:t>
            </a:r>
            <a:endParaRPr sz="1200" b="0" i="1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i="1" u="none" strike="noStrike" cap="none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Ch 24 = Segunda a Sábado – 19:00 as 22:30 / 08 as 12</a:t>
            </a:r>
            <a:endParaRPr sz="1200" b="0" i="1" u="none" strike="noStrike" cap="none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295142" y="315174"/>
            <a:ext cx="12414516" cy="9123252"/>
          </a:xfrm>
          <a:prstGeom prst="rect">
            <a:avLst/>
          </a:prstGeom>
          <a:noFill/>
          <a:ln w="12700" cap="flat" cmpd="sng">
            <a:solidFill>
              <a:srgbClr val="2D5C95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1"/>
          <p:cNvSpPr/>
          <p:nvPr/>
        </p:nvSpPr>
        <p:spPr>
          <a:xfrm>
            <a:off x="5107395" y="944536"/>
            <a:ext cx="7175241" cy="106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13260"/>
                </a:solidFill>
                <a:latin typeface="Avenir"/>
                <a:ea typeface="Avenir"/>
                <a:cs typeface="Avenir"/>
                <a:sym typeface="Avenir"/>
              </a:rPr>
              <a:t>ESPECIALIZAÇÃO EM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13260"/>
                </a:solidFill>
                <a:latin typeface="Avenir"/>
                <a:ea typeface="Avenir"/>
                <a:cs typeface="Avenir"/>
                <a:sym typeface="Avenir"/>
              </a:rPr>
              <a:t>CODIGO: 2155| TURMA: 02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13260"/>
                </a:solidFill>
                <a:latin typeface="Avenir"/>
                <a:ea typeface="Avenir"/>
                <a:cs typeface="Avenir"/>
                <a:sym typeface="Avenir"/>
              </a:rPr>
              <a:t>Coordenação: Marcus Vinicius Barbosa Nunes de Miranda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0" i="0" u="none" strike="noStrike" cap="none">
                <a:solidFill>
                  <a:srgbClr val="013260"/>
                </a:solidFill>
                <a:latin typeface="Avenir"/>
                <a:ea typeface="Avenir"/>
                <a:cs typeface="Avenir"/>
                <a:sym typeface="Avenir"/>
              </a:rPr>
              <a:t>e-mail: marcus.miranda@unifor.br</a:t>
            </a:r>
            <a:endParaRPr sz="1600" b="0" i="0" u="none" strike="noStrike" cap="none">
              <a:solidFill>
                <a:srgbClr val="01326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" name="Google Shape;37;p1"/>
          <p:cNvSpPr/>
          <p:nvPr/>
        </p:nvSpPr>
        <p:spPr>
          <a:xfrm>
            <a:off x="3066120" y="9140034"/>
            <a:ext cx="7262280" cy="31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latin typeface="Arial"/>
                <a:ea typeface="Arial"/>
                <a:cs typeface="Arial"/>
                <a:sym typeface="Arial"/>
              </a:rPr>
              <a:t> </a:t>
            </a:r>
            <a:endParaRPr sz="3600" b="0" i="0" u="none" strike="noStrike" cap="none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8" name="Google Shape;38;p1"/>
          <p:cNvSpPr txBox="1"/>
          <p:nvPr/>
        </p:nvSpPr>
        <p:spPr>
          <a:xfrm>
            <a:off x="10379470" y="9064297"/>
            <a:ext cx="2027586" cy="276999"/>
          </a:xfrm>
          <a:prstGeom prst="rect">
            <a:avLst/>
          </a:prstGeom>
          <a:solidFill>
            <a:srgbClr val="FEF9B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Atualizado em : </a:t>
            </a:r>
            <a:r>
              <a:rPr lang="pt-BR" sz="1200" b="1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21/03/2023</a:t>
            </a:r>
            <a:endParaRPr sz="1200" b="1" i="1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39" name="Google Shape;3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9250" y="962682"/>
            <a:ext cx="2752262" cy="8177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"/>
          <p:cNvSpPr/>
          <p:nvPr/>
        </p:nvSpPr>
        <p:spPr>
          <a:xfrm>
            <a:off x="603088" y="9258639"/>
            <a:ext cx="9139672" cy="370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 i="0" u="none" strike="noStrike" cap="none">
                <a:latin typeface="Arial Narrow"/>
                <a:ea typeface="Arial Narrow"/>
                <a:cs typeface="Arial Narrow"/>
                <a:sym typeface="Arial Narrow"/>
              </a:rPr>
              <a:t>Este calendário está sujeito a alterações. Caso ocorram mudanças, a turma será informada da nova versão através da coordenação do curso.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1" name="Google Shape;41;p1"/>
          <p:cNvGraphicFramePr/>
          <p:nvPr>
            <p:extLst>
              <p:ext uri="{D42A27DB-BD31-4B8C-83A1-F6EECF244321}">
                <p14:modId xmlns:p14="http://schemas.microsoft.com/office/powerpoint/2010/main" val="1409696627"/>
              </p:ext>
            </p:extLst>
          </p:nvPr>
        </p:nvGraphicFramePr>
        <p:xfrm>
          <a:off x="714876" y="2025161"/>
          <a:ext cx="11697275" cy="2952320"/>
        </p:xfrm>
        <a:graphic>
          <a:graphicData uri="http://schemas.openxmlformats.org/drawingml/2006/table">
            <a:tbl>
              <a:tblPr>
                <a:noFill/>
                <a:tableStyleId>{616B2508-F223-414E-B72C-5B04EE0E618A}</a:tableStyleId>
              </a:tblPr>
              <a:tblGrid>
                <a:gridCol w="974775"/>
                <a:gridCol w="974775"/>
                <a:gridCol w="1097450"/>
                <a:gridCol w="852075"/>
                <a:gridCol w="974775"/>
                <a:gridCol w="974775"/>
                <a:gridCol w="974775"/>
                <a:gridCol w="974775"/>
                <a:gridCol w="974775"/>
                <a:gridCol w="974775"/>
                <a:gridCol w="974775"/>
                <a:gridCol w="974775"/>
              </a:tblGrid>
              <a:tr h="335925">
                <a:tc gridSpan="1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2023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21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 a 12 de Maio de 2023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23 a 26 de Maio de 2023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 a 16 de Junho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a 30 de Junho de 2023 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 a 14 de Julho 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27 e 28 de Julho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 a 04 de Agosto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 a 25 de Agosto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 a 15 de Setembro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26 a 29 de Setembro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 a 20 de Outubro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07 a 10 de Novembro de 2023 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663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1440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DESIGN THINKING, MVP E PROTOTIPAGEM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SCRUM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KANBAN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LEAN STARTUP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MANAGEMENT 3.0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INTEGRADOR - GESTÃO AGIL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CRIATIVIDADE E MODELAGEM DE NOVOS NEGÓCIOS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GAMEFICAÇÃO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ECOSISTEMAS DE STARTUPS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GESTÃO DA INOVAÇÃO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CULTURA DE INOVAÇÃO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ESTRATÉGIA DE INOVAÇÃO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2" name="Google Shape;42;p1"/>
          <p:cNvGraphicFramePr/>
          <p:nvPr/>
        </p:nvGraphicFramePr>
        <p:xfrm>
          <a:off x="603088" y="340832"/>
          <a:ext cx="12106575" cy="503525"/>
        </p:xfrm>
        <a:graphic>
          <a:graphicData uri="http://schemas.openxmlformats.org/drawingml/2006/table">
            <a:tbl>
              <a:tblPr>
                <a:noFill/>
                <a:tableStyleId>{616B2508-F223-414E-B72C-5B04EE0E618A}</a:tableStyleId>
              </a:tblPr>
              <a:tblGrid>
                <a:gridCol w="12106575"/>
              </a:tblGrid>
              <a:tr h="503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2600" b="1" u="none" strike="noStrike" cap="none">
                          <a:solidFill>
                            <a:srgbClr val="013260"/>
                          </a:solidFill>
                        </a:rPr>
                        <a:t>Pós-Graduação </a:t>
                      </a:r>
                      <a:r>
                        <a:rPr lang="pt-BR" sz="2600" b="1" i="1" u="none" strike="noStrike" cap="none">
                          <a:solidFill>
                            <a:srgbClr val="013260"/>
                          </a:solidFill>
                        </a:rPr>
                        <a:t>Lato Sensu </a:t>
                      </a:r>
                      <a:endParaRPr sz="2600" b="1" i="0" u="none" strike="noStrike" cap="none">
                        <a:solidFill>
                          <a:srgbClr val="01326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3" name="Google Shape;43;p1"/>
          <p:cNvGraphicFramePr/>
          <p:nvPr>
            <p:extLst>
              <p:ext uri="{D42A27DB-BD31-4B8C-83A1-F6EECF244321}">
                <p14:modId xmlns:p14="http://schemas.microsoft.com/office/powerpoint/2010/main" val="1336395952"/>
              </p:ext>
            </p:extLst>
          </p:nvPr>
        </p:nvGraphicFramePr>
        <p:xfrm>
          <a:off x="703095" y="5069243"/>
          <a:ext cx="11686350" cy="3429258"/>
        </p:xfrm>
        <a:graphic>
          <a:graphicData uri="http://schemas.openxmlformats.org/drawingml/2006/table">
            <a:tbl>
              <a:tblPr>
                <a:noFill/>
                <a:tableStyleId>{616B2508-F223-414E-B72C-5B04EE0E618A}</a:tableStyleId>
              </a:tblPr>
              <a:tblGrid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  <a:gridCol w="898950"/>
              </a:tblGrid>
              <a:tr h="310230">
                <a:tc gridSpan="1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Helvetica Neue Light"/>
                          <a:ea typeface="Helvetica Neue Light"/>
                          <a:cs typeface="Helvetica Neue Light"/>
                          <a:sym typeface="Helvetica Neue Light"/>
                        </a:rPr>
                        <a:t>2024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3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a 24 de Novembro de 2023 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 a 08 de Dezembro de 2023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 a 19 de Janeiro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29,30 e 31 de Janeiro e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01 e 02 de Fevereiro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a 23 de Fevereiro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2024 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07 e 08 de Março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01 a 05 de Abril 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17,18 e 19 de Abril.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08,09 e 10 de Maio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 a 24 de Maio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03 a 07 de Junho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19,20 e 21 de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Junho.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07,08 e 09 de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Agosto de 2024  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20 a 23 de Agosto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05 e 06 de Setembro de 2024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525" marR="9525" marT="9525" marB="0" anchor="ctr"/>
                </a:tc>
              </a:tr>
              <a:tr h="61258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8h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Síncrona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</a:tr>
              <a:tr h="1491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INNOVATION SKILLS / SQUADS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OKR E LIDERANÇA NA ERA DIGITAL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ORGANIZAÇÕES EXPONENCIAIS</a:t>
                      </a:r>
                      <a:endParaRPr sz="11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CUSTOMER EXPERIENCE / CUSTOMER SUCCESS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TECNOLOGIAS DISRUPTIVAS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INTEGRADOR - INOVAÇÃO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GESTÃO DE PROCESSOS COM BPMS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INTELIGÊNCIA ARTIFICIAL NOS NEGÓCIOS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INTERNET OF THINGS (IOT) E BLOCKCHAIN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PROCESSOS INTELIGENTES (RPA)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DRIVEN STORYTELLING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CLOUD COMPUTING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pt-BR" sz="1100" b="0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PROJETO INTEGRADOR -TRANSFORMAÇÃO DIGITAL</a:t>
                      </a:r>
                      <a:endParaRPr sz="1100" b="0" i="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Personalizar</PresentationFormat>
  <Paragraphs>119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Avenir</vt:lpstr>
      <vt:lpstr>Helvetica Neue</vt:lpstr>
      <vt:lpstr>Calibri</vt:lpstr>
      <vt:lpstr>Arial</vt:lpstr>
      <vt:lpstr>Helvetica Neue Light</vt:lpstr>
      <vt:lpstr>Arial Narrow</vt:lpstr>
      <vt:lpstr>Helvetica Light</vt:lpstr>
      <vt:lpstr>White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Leonarda</dc:creator>
  <cp:lastModifiedBy>Marcus</cp:lastModifiedBy>
  <cp:revision>1</cp:revision>
  <dcterms:modified xsi:type="dcterms:W3CDTF">2023-03-21T16:33:11Z</dcterms:modified>
</cp:coreProperties>
</file>