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9" r:id="rId2"/>
    <p:sldId id="260" r:id="rId3"/>
    <p:sldId id="261" r:id="rId4"/>
  </p:sldIdLst>
  <p:sldSz cx="13004800" cy="9753600"/>
  <p:notesSz cx="9601200" cy="73152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IVIAN KELLY S RIBEIRO" initials="VKSR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ECFF"/>
    <a:srgbClr val="E5F3FF"/>
    <a:srgbClr val="FEF9BE"/>
    <a:srgbClr val="E6FEEA"/>
    <a:srgbClr val="F7FED6"/>
    <a:srgbClr val="F5FC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>
        <a:font>
          <a:latin typeface="Constantia"/>
          <a:ea typeface="Constantia"/>
          <a:cs typeface="Constantia"/>
        </a:font>
        <a:srgbClr val="000000"/>
      </a:tcTxStyle>
      <a:tcStyle>
        <a:tcBdr>
          <a:left>
            <a:ln w="12700" cap="flat">
              <a:solidFill>
                <a:srgbClr val="3797C6"/>
              </a:solidFill>
              <a:prstDash val="solid"/>
              <a:miter lim="400000"/>
            </a:ln>
          </a:left>
          <a:right>
            <a:ln w="12700" cap="flat">
              <a:solidFill>
                <a:srgbClr val="3797C6"/>
              </a:solidFill>
              <a:prstDash val="solid"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solidFill>
                <a:srgbClr val="3797C6"/>
              </a:solidFill>
              <a:prstDash val="solid"/>
              <a:miter lim="400000"/>
            </a:ln>
          </a:bottom>
          <a:insideH>
            <a:ln w="12700" cap="flat">
              <a:solidFill>
                <a:srgbClr val="3797C6"/>
              </a:solidFill>
              <a:prstDash val="solid"/>
              <a:miter lim="400000"/>
            </a:ln>
          </a:insideH>
          <a:insideV>
            <a:ln w="12700" cap="flat">
              <a:solidFill>
                <a:srgbClr val="3797C6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193" autoAdjust="0"/>
    <p:restoredTop sz="86371" autoAdjust="0"/>
  </p:normalViewPr>
  <p:slideViewPr>
    <p:cSldViewPr>
      <p:cViewPr>
        <p:scale>
          <a:sx n="80" d="100"/>
          <a:sy n="80" d="100"/>
        </p:scale>
        <p:origin x="-654" y="-72"/>
      </p:cViewPr>
      <p:guideLst>
        <p:guide orient="horz" pos="3072"/>
        <p:guide pos="4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5438458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F763EAC-4322-4F90-848B-B2021DED99A0}" type="datetimeFigureOut">
              <a:rPr lang="pt-BR" smtClean="0"/>
              <a:t>23/11/2022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5438458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B2B5E240-D501-41AA-8999-C3D8718274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6451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prstGeom prst="rect">
            <a:avLst/>
          </a:prstGeom>
        </p:spPr>
        <p:txBody>
          <a:bodyPr lIns="96661" tIns="48331" rIns="96661" bIns="48331"/>
          <a:lstStyle/>
          <a:p>
            <a:pPr lvl="0"/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1280160" y="3474720"/>
            <a:ext cx="7040880" cy="3291840"/>
          </a:xfrm>
          <a:prstGeom prst="rect">
            <a:avLst/>
          </a:prstGeom>
        </p:spPr>
        <p:txBody>
          <a:bodyPr lIns="96661" tIns="48331" rIns="96661" bIns="48331"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295483083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2508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2508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2508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Texto do Título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Nível de Corpo Um</a:t>
            </a:r>
          </a:p>
          <a:p>
            <a:pPr lvl="1">
              <a:defRPr sz="1800"/>
            </a:pPr>
            <a:r>
              <a:rPr sz="3200"/>
              <a:t>Nível de Corpo Dois</a:t>
            </a:r>
          </a:p>
          <a:p>
            <a:pPr lvl="2">
              <a:defRPr sz="1800"/>
            </a:pPr>
            <a:r>
              <a:rPr sz="3200"/>
              <a:t>Nível de Corpo Três</a:t>
            </a:r>
          </a:p>
          <a:p>
            <a:pPr lvl="3">
              <a:defRPr sz="1800"/>
            </a:pPr>
            <a:r>
              <a:rPr sz="3200"/>
              <a:t>Nível de Corpo Quatro</a:t>
            </a:r>
          </a:p>
          <a:p>
            <a:pPr lvl="4">
              <a:defRPr sz="1800"/>
            </a:pPr>
            <a:r>
              <a:rPr sz="3200"/>
              <a:t>Nível de Corpo Cinco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- Ce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Texto do Título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Texto do Título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Nível de Corpo Um</a:t>
            </a:r>
          </a:p>
          <a:p>
            <a:pPr lvl="1">
              <a:defRPr sz="1800"/>
            </a:pPr>
            <a:r>
              <a:rPr sz="3200"/>
              <a:t>Nível de Corpo Dois</a:t>
            </a:r>
          </a:p>
          <a:p>
            <a:pPr lvl="2">
              <a:defRPr sz="1800"/>
            </a:pPr>
            <a:r>
              <a:rPr sz="3200"/>
              <a:t>Nível de Corpo Três</a:t>
            </a:r>
          </a:p>
          <a:p>
            <a:pPr lvl="3">
              <a:defRPr sz="1800"/>
            </a:pPr>
            <a:r>
              <a:rPr sz="3200"/>
              <a:t>Nível de Corpo Quatro</a:t>
            </a:r>
          </a:p>
          <a:p>
            <a:pPr lvl="4">
              <a:defRPr sz="1800"/>
            </a:pPr>
            <a:r>
              <a:rPr sz="3200"/>
              <a:t>Nível de Corpo Cinco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- Superi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Texto do Título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Marcado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Texto do Título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Nível de Corpo Um</a:t>
            </a:r>
          </a:p>
          <a:p>
            <a:pPr lvl="1">
              <a:defRPr sz="1800"/>
            </a:pPr>
            <a:r>
              <a:rPr sz="3600"/>
              <a:t>Nível de Corpo Dois</a:t>
            </a:r>
          </a:p>
          <a:p>
            <a:pPr lvl="2">
              <a:defRPr sz="1800"/>
            </a:pPr>
            <a:r>
              <a:rPr sz="3600"/>
              <a:t>Nível de Corpo Três</a:t>
            </a:r>
          </a:p>
          <a:p>
            <a:pPr lvl="3">
              <a:defRPr sz="1800"/>
            </a:pPr>
            <a:r>
              <a:rPr sz="3600"/>
              <a:t>Nível de Corpo Quatro</a:t>
            </a:r>
          </a:p>
          <a:p>
            <a:pPr lvl="4">
              <a:defRPr sz="1800"/>
            </a:pPr>
            <a:r>
              <a:rPr sz="3600"/>
              <a:t>Nível de Corpo Cinco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, Marcadores 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Texto do Título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Nível de Corpo Um</a:t>
            </a:r>
          </a:p>
          <a:p>
            <a:pPr lvl="1">
              <a:defRPr sz="1800"/>
            </a:pPr>
            <a:r>
              <a:rPr sz="2800"/>
              <a:t>Nível de Corpo Dois</a:t>
            </a:r>
          </a:p>
          <a:p>
            <a:pPr lvl="2">
              <a:defRPr sz="1800"/>
            </a:pPr>
            <a:r>
              <a:rPr sz="2800"/>
              <a:t>Nível de Corpo Três</a:t>
            </a:r>
          </a:p>
          <a:p>
            <a:pPr lvl="3">
              <a:defRPr sz="1800"/>
            </a:pPr>
            <a:r>
              <a:rPr sz="2800"/>
              <a:t>Nível de Corpo Quatro</a:t>
            </a:r>
          </a:p>
          <a:p>
            <a:pPr lvl="4">
              <a:defRPr sz="1800"/>
            </a:pPr>
            <a:r>
              <a:rPr sz="2800"/>
              <a:t>Nível de Corpo Cinco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Marcado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Nível de Corpo Um</a:t>
            </a:r>
          </a:p>
          <a:p>
            <a:pPr lvl="1">
              <a:defRPr sz="1800"/>
            </a:pPr>
            <a:r>
              <a:rPr sz="3600"/>
              <a:t>Nível de Corpo Dois</a:t>
            </a:r>
          </a:p>
          <a:p>
            <a:pPr lvl="2">
              <a:defRPr sz="1800"/>
            </a:pPr>
            <a:r>
              <a:rPr sz="3600"/>
              <a:t>Nível de Corpo Três</a:t>
            </a:r>
          </a:p>
          <a:p>
            <a:pPr lvl="3">
              <a:defRPr sz="1800"/>
            </a:pPr>
            <a:r>
              <a:rPr sz="3600"/>
              <a:t>Nível de Corpo Quatro</a:t>
            </a:r>
          </a:p>
          <a:p>
            <a:pPr lvl="4">
              <a:defRPr sz="1800"/>
            </a:pPr>
            <a:r>
              <a:rPr sz="3600"/>
              <a:t>Nível de Corpo Cinco</a:t>
            </a: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3 Aci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8000"/>
              <a:t>Texto do Título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3600"/>
              <a:t>Nível de Corpo Um</a:t>
            </a:r>
          </a:p>
          <a:p>
            <a:pPr lvl="1">
              <a:defRPr sz="1800"/>
            </a:pPr>
            <a:r>
              <a:rPr sz="3600"/>
              <a:t>Nível de Corpo Dois</a:t>
            </a:r>
          </a:p>
          <a:p>
            <a:pPr lvl="2">
              <a:defRPr sz="1800"/>
            </a:pPr>
            <a:r>
              <a:rPr sz="3600"/>
              <a:t>Nível de Corpo Três</a:t>
            </a:r>
          </a:p>
          <a:p>
            <a:pPr lvl="3">
              <a:defRPr sz="1800"/>
            </a:pPr>
            <a:r>
              <a:rPr sz="3600"/>
              <a:t>Nível de Corpo Quatro</a:t>
            </a:r>
          </a:p>
          <a:p>
            <a:pPr lvl="4">
              <a:defRPr sz="1800"/>
            </a:pPr>
            <a:r>
              <a:rPr sz="3600"/>
              <a:t>Nível de Corpo Cinco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txStyles>
    <p:titleStyle>
      <a:lvl1pPr algn="ctr" defTabSz="584200">
        <a:defRPr sz="80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ustomShape 5"/>
          <p:cNvSpPr/>
          <p:nvPr/>
        </p:nvSpPr>
        <p:spPr>
          <a:xfrm>
            <a:off x="589250" y="8770747"/>
            <a:ext cx="2664296" cy="487891"/>
          </a:xfrm>
          <a:prstGeom prst="rect">
            <a:avLst/>
          </a:prstGeom>
          <a:solidFill>
            <a:srgbClr val="FEF9BE"/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>
              <a:lnSpc>
                <a:spcPct val="100000"/>
              </a:lnSpc>
            </a:pPr>
            <a:r>
              <a:rPr lang="pt-BR" sz="1200" b="1" i="1" u="sng" spc="-1" dirty="0">
                <a:uFill>
                  <a:solidFill>
                    <a:srgbClr val="FFFFFF"/>
                  </a:solidFill>
                </a:uFill>
                <a:latin typeface="Arial Narrow" panose="020B0606020202030204" pitchFamily="34" charset="0"/>
              </a:rPr>
              <a:t>Horários das disciplinas</a:t>
            </a:r>
            <a:r>
              <a:rPr lang="pt-BR" sz="1200" b="1" i="1" spc="-1" dirty="0">
                <a:uFill>
                  <a:solidFill>
                    <a:srgbClr val="FFFFFF"/>
                  </a:solidFill>
                </a:uFill>
                <a:latin typeface="Arial Narrow" panose="020B0606020202030204" pitchFamily="34" charset="0"/>
              </a:rPr>
              <a:t>: </a:t>
            </a:r>
          </a:p>
          <a:p>
            <a:pPr>
              <a:lnSpc>
                <a:spcPct val="100000"/>
              </a:lnSpc>
            </a:pPr>
            <a:r>
              <a:rPr lang="pt-BR" sz="1200" i="1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 Narrow" panose="020B0606020202030204" pitchFamily="34" charset="0"/>
              </a:rPr>
              <a:t>Quinta e Sexta – 19h às 22h</a:t>
            </a:r>
          </a:p>
          <a:p>
            <a:pPr>
              <a:lnSpc>
                <a:spcPct val="100000"/>
              </a:lnSpc>
            </a:pPr>
            <a:r>
              <a:rPr lang="pt-BR" sz="1200" i="1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 Narrow" panose="020B0606020202030204" pitchFamily="34" charset="0"/>
              </a:rPr>
              <a:t>Sábados – 8h às 12h </a:t>
            </a:r>
          </a:p>
        </p:txBody>
      </p:sp>
      <p:sp>
        <p:nvSpPr>
          <p:cNvPr id="63" name="Shape 63"/>
          <p:cNvSpPr/>
          <p:nvPr/>
        </p:nvSpPr>
        <p:spPr>
          <a:xfrm>
            <a:off x="295142" y="315174"/>
            <a:ext cx="12414516" cy="9123252"/>
          </a:xfrm>
          <a:prstGeom prst="rect">
            <a:avLst/>
          </a:prstGeom>
          <a:ln w="12700">
            <a:solidFill>
              <a:srgbClr val="2D5C95"/>
            </a:solidFill>
            <a:miter lim="400000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4" name="Shape 64"/>
          <p:cNvSpPr/>
          <p:nvPr/>
        </p:nvSpPr>
        <p:spPr>
          <a:xfrm>
            <a:off x="4486176" y="745644"/>
            <a:ext cx="7175241" cy="1061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8100" tIns="38100" rIns="38100" bIns="38100">
            <a:spAutoFit/>
          </a:bodyPr>
          <a:lstStyle/>
          <a:p>
            <a:pPr lvl="0" algn="l">
              <a:defRPr sz="1800"/>
            </a:pPr>
            <a:r>
              <a:rPr lang="pt-BR" sz="1600" dirty="0">
                <a:solidFill>
                  <a:schemeClr val="accent1">
                    <a:lumMod val="50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rPr>
              <a:t>ESPECIALIZAÇÃO EM DIREITO E GESTÃO EM NEGÓCIOS IMOBILIÁRIOS </a:t>
            </a:r>
          </a:p>
          <a:p>
            <a:pPr lvl="0" algn="l">
              <a:defRPr sz="1800"/>
            </a:pPr>
            <a:r>
              <a:rPr lang="pt-BR" sz="1600" dirty="0">
                <a:solidFill>
                  <a:schemeClr val="accent1">
                    <a:lumMod val="50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rPr>
              <a:t>CODIGO: 1843 | TURMA: 31</a:t>
            </a:r>
          </a:p>
          <a:p>
            <a:pPr lvl="0" algn="l">
              <a:defRPr sz="1800"/>
            </a:pPr>
            <a:r>
              <a:rPr lang="pt-BR" sz="1600" dirty="0">
                <a:solidFill>
                  <a:schemeClr val="accent1">
                    <a:lumMod val="50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rPr>
              <a:t>Coordenação: Aline Veras Leite Mota </a:t>
            </a:r>
          </a:p>
          <a:p>
            <a:pPr lvl="0" algn="l">
              <a:defRPr sz="1800"/>
            </a:pPr>
            <a:r>
              <a:rPr lang="pt-BR" sz="1600" dirty="0">
                <a:solidFill>
                  <a:schemeClr val="accent1">
                    <a:lumMod val="50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rPr>
              <a:t>e-mail: alineverasmota@unifor.br</a:t>
            </a:r>
          </a:p>
        </p:txBody>
      </p:sp>
      <p:sp>
        <p:nvSpPr>
          <p:cNvPr id="11" name="CustomShape 2"/>
          <p:cNvSpPr/>
          <p:nvPr/>
        </p:nvSpPr>
        <p:spPr>
          <a:xfrm>
            <a:off x="3066120" y="9140034"/>
            <a:ext cx="7262280" cy="31536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50760" tIns="50760" rIns="50760" bIns="50760" anchor="ctr"/>
          <a:lstStyle/>
          <a:p>
            <a:pPr algn="ctr">
              <a:lnSpc>
                <a:spcPct val="100000"/>
              </a:lnSpc>
            </a:pPr>
            <a:r>
              <a:rPr lang="pt-BR" sz="1400" b="1" strike="noStrike" spc="-1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</a:t>
            </a:r>
            <a:endParaRPr dirty="0"/>
          </a:p>
        </p:txBody>
      </p:sp>
      <p:sp>
        <p:nvSpPr>
          <p:cNvPr id="24" name="CaixaDeTexto 23">
            <a:extLst>
              <a:ext uri="{FF2B5EF4-FFF2-40B4-BE49-F238E27FC236}">
                <a16:creationId xmlns="" xmlns:a16="http://schemas.microsoft.com/office/drawing/2014/main" id="{35E14998-208E-477F-832A-B4C4D5A68BE8}"/>
              </a:ext>
            </a:extLst>
          </p:cNvPr>
          <p:cNvSpPr txBox="1"/>
          <p:nvPr/>
        </p:nvSpPr>
        <p:spPr>
          <a:xfrm>
            <a:off x="10379470" y="9064297"/>
            <a:ext cx="2027586" cy="276999"/>
          </a:xfrm>
          <a:prstGeom prst="rect">
            <a:avLst/>
          </a:prstGeom>
          <a:solidFill>
            <a:srgbClr val="FEF9BE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spcBef>
                <a:spcPts val="300"/>
              </a:spcBef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pt-BR" sz="1200" b="1" i="1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Arial Narrow" panose="020B0606020202030204" pitchFamily="34" charset="0"/>
              </a:rPr>
              <a:t>Atualizado em : </a:t>
            </a:r>
            <a:r>
              <a:rPr lang="pt-BR" sz="1200" b="1" i="1" spc="-1" dirty="0" smtClean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Arial Narrow" panose="020B0606020202030204" pitchFamily="34" charset="0"/>
              </a:rPr>
              <a:t>21.11.2022</a:t>
            </a:r>
            <a:endParaRPr lang="pt-BR" sz="1200" b="1" i="1" spc="-1" dirty="0">
              <a:solidFill>
                <a:schemeClr val="tx1"/>
              </a:solidFill>
              <a:uFill>
                <a:solidFill>
                  <a:srgbClr val="FFFFFF"/>
                </a:solidFill>
              </a:uFill>
              <a:latin typeface="Arial Narrow" panose="020B0606020202030204" pitchFamily="34" charset="0"/>
            </a:endParaRPr>
          </a:p>
        </p:txBody>
      </p:sp>
      <p:pic>
        <p:nvPicPr>
          <p:cNvPr id="25" name="Imagem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250" y="962682"/>
            <a:ext cx="2752262" cy="817774"/>
          </a:xfrm>
          <a:prstGeom prst="rect">
            <a:avLst/>
          </a:prstGeom>
        </p:spPr>
      </p:pic>
      <p:sp>
        <p:nvSpPr>
          <p:cNvPr id="17" name="CustomShape 6">
            <a:extLst>
              <a:ext uri="{FF2B5EF4-FFF2-40B4-BE49-F238E27FC236}">
                <a16:creationId xmlns="" xmlns:a16="http://schemas.microsoft.com/office/drawing/2014/main" id="{C855A430-473E-4765-A0C4-8FBE86DBB381}"/>
              </a:ext>
            </a:extLst>
          </p:cNvPr>
          <p:cNvSpPr/>
          <p:nvPr/>
        </p:nvSpPr>
        <p:spPr>
          <a:xfrm>
            <a:off x="603088" y="9258639"/>
            <a:ext cx="9139672" cy="370689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50760" bIns="50760" anchor="ctr"/>
          <a:lstStyle/>
          <a:p>
            <a:pPr lvl="0" algn="just">
              <a:defRPr sz="1800" b="0" i="0"/>
            </a:pPr>
            <a:r>
              <a:rPr lang="pt-BR" sz="1200" b="1" dirty="0">
                <a:latin typeface="Arial Narrow" panose="020B0606020202030204" pitchFamily="34" charset="0"/>
                <a:cs typeface="Arial" panose="020B0604020202020204" pitchFamily="34" charset="0"/>
              </a:rPr>
              <a:t>Este calendário está sujeito a alterações. Caso ocorram mudanças, a turma será informada da nova versão através da coordenação do curso.</a:t>
            </a:r>
          </a:p>
          <a:p>
            <a:pPr lvl="0" algn="just">
              <a:defRPr sz="1800" b="0" i="0"/>
            </a:pPr>
            <a:endParaRPr lang="pt-BR" sz="12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098140"/>
              </p:ext>
            </p:extLst>
          </p:nvPr>
        </p:nvGraphicFramePr>
        <p:xfrm>
          <a:off x="603086" y="1763443"/>
          <a:ext cx="11679549" cy="250718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0277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52128"/>
                <a:gridCol w="1800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1050526247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027707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146704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2023.1/ 2023.2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37595">
                <a:tc>
                  <a:txBody>
                    <a:bodyPr/>
                    <a:lstStyle/>
                    <a:p>
                      <a:pPr algn="ctr" defTabSz="584200" fontAlgn="ctr"/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Helvetica Light"/>
                        </a:rPr>
                        <a:t>27/04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Helvetica Ligh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04,05 e 06/05/2023</a:t>
                      </a:r>
                    </a:p>
                  </a:txBody>
                  <a:tcPr marL="9525" marR="9525" marT="9525" marB="0" anchor="ctr">
                    <a:solidFill>
                      <a:srgbClr val="D5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18/05, 19/05, 25/05, 26/05 e 27/05/2023,</a:t>
                      </a:r>
                    </a:p>
                    <a:p>
                      <a:pPr algn="ctr" fontAlgn="ctr"/>
                      <a:r>
                        <a:rPr lang="pt-BR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01/06, 02/06 e 03/06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e 24/06 e 25/06</a:t>
                      </a:r>
                    </a:p>
                    <a:p>
                      <a:pPr algn="ctr" fontAlgn="ctr"/>
                      <a:r>
                        <a:rPr lang="pt-BR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29/06, 30/06 e 01/07/2023 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01/07 a 02/08/2023 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03,04 e 05/08/2023</a:t>
                      </a:r>
                    </a:p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 18/08 e 19/08/2023</a:t>
                      </a:r>
                    </a:p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31/08, 01/09 e 02/09</a:t>
                      </a:r>
                    </a:p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31/08</a:t>
                      </a:r>
                      <a:endParaRPr lang="pt-BR" sz="900" b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01/09 e 02/09</a:t>
                      </a:r>
                    </a:p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14,15 e 16/09/2023</a:t>
                      </a:r>
                    </a:p>
                    <a:p>
                      <a:pPr algn="ctr" fontAlgn="ctr"/>
                      <a:endParaRPr lang="pt-BR" sz="900" b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28,29 e 30/09/2023 </a:t>
                      </a:r>
                    </a:p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 20 e 21/10/2023</a:t>
                      </a:r>
                    </a:p>
                    <a:p>
                      <a:pPr algn="ctr" fontAlgn="ctr"/>
                      <a:r>
                        <a:rPr lang="pt-BR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09, 10 e 11/11/2023</a:t>
                      </a:r>
                    </a:p>
                    <a:p>
                      <a:pPr algn="ctr" fontAlgn="ctr"/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7164">
                <a:tc>
                  <a:txBody>
                    <a:bodyPr/>
                    <a:lstStyle/>
                    <a:p>
                      <a:pPr algn="ctr" defTabSz="584200" fontAlgn="ctr"/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Helvetica Light"/>
                        </a:rPr>
                        <a:t>2h/a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Helvetica Ligh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h</a:t>
                      </a:r>
                      <a:r>
                        <a:rPr lang="pt-BR" sz="9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/a </a:t>
                      </a:r>
                    </a:p>
                    <a:p>
                      <a:pPr algn="ctr" fontAlgn="ctr"/>
                      <a:r>
                        <a:rPr lang="pt-BR" sz="9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5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36h/a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24h/a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42h/a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20h/a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24h/a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12h/a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23821">
                <a:tc>
                  <a:txBody>
                    <a:bodyPr/>
                    <a:lstStyle/>
                    <a:p>
                      <a:pPr algn="ctr" defTabSz="584200" fontAlgn="ctr"/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Helvetica Light"/>
                        </a:rPr>
                        <a:t>Encontro Coordenador e Turma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Helvetica Ligh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pt-BR" sz="9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CHT -MARKETING E GESTÃO DE CARREIRA JURÍDICA</a:t>
                      </a:r>
                    </a:p>
                    <a:p>
                      <a:pPr algn="ctr" fontAlgn="ctr"/>
                      <a:endParaRPr lang="pt-BR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pt-BR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5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DIREITO REAIS COM FOCO NA PROPRIEDADE: DA USUCAPIÃO </a:t>
                      </a:r>
                    </a:p>
                    <a:p>
                      <a:pPr algn="ctr" fontAlgn="ctr"/>
                      <a:r>
                        <a:rPr lang="pt-BR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DIREITO </a:t>
                      </a:r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CONDOMINIAL E MULTIPROPRIEDADE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pt-BR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 </a:t>
                      </a:r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Recesso 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DIREITO NOTARIAL E REGISTRAL COM FOCO NA REGULARIZAÇÃO DA PROPRIEDADE</a:t>
                      </a:r>
                    </a:p>
                    <a:p>
                      <a:pPr algn="ctr" fontAlgn="ctr"/>
                      <a:r>
                        <a:rPr lang="pt-BR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INCORPORAÇÃO IMOBILIÁRIA </a:t>
                      </a:r>
                    </a:p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DIREITO URBANÍSTICO COM FOCO NO DIREITO DE CONSTRUIR E DESAPROPRIAÇÕES</a:t>
                      </a:r>
                    </a:p>
                    <a:p>
                      <a:pPr algn="ctr" fontAlgn="ctr"/>
                      <a:r>
                        <a:rPr lang="pt-BR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DIREITO AMBIENTAL</a:t>
                      </a:r>
                    </a:p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566415"/>
              </p:ext>
            </p:extLst>
          </p:nvPr>
        </p:nvGraphicFramePr>
        <p:xfrm>
          <a:off x="603088" y="340832"/>
          <a:ext cx="12106569" cy="5035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10656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50352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Pós-Graduação </a:t>
                      </a:r>
                      <a:r>
                        <a:rPr lang="pt-BR" sz="2600" b="1" i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Lato Sensu </a:t>
                      </a:r>
                      <a:endParaRPr lang="pt-BR" sz="2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311756"/>
              </p:ext>
            </p:extLst>
          </p:nvPr>
        </p:nvGraphicFramePr>
        <p:xfrm>
          <a:off x="597743" y="4444752"/>
          <a:ext cx="11684889" cy="226205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401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56481">
                  <a:extLst>
                    <a:ext uri="{9D8B030D-6E8A-4147-A177-3AD203B41FA5}">
                      <a16:colId xmlns="" xmlns:a16="http://schemas.microsoft.com/office/drawing/2014/main" val="1002182400"/>
                    </a:ext>
                  </a:extLst>
                </a:gridCol>
                <a:gridCol w="129832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98321">
                  <a:extLst>
                    <a:ext uri="{9D8B030D-6E8A-4147-A177-3AD203B41FA5}">
                      <a16:colId xmlns="" xmlns:a16="http://schemas.microsoft.com/office/drawing/2014/main" val="2010770049"/>
                    </a:ext>
                  </a:extLst>
                </a:gridCol>
                <a:gridCol w="1719485">
                  <a:extLst>
                    <a:ext uri="{9D8B030D-6E8A-4147-A177-3AD203B41FA5}">
                      <a16:colId xmlns="" xmlns:a16="http://schemas.microsoft.com/office/drawing/2014/main" val="1717395044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371514452"/>
                    </a:ext>
                  </a:extLst>
                </a:gridCol>
                <a:gridCol w="95134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29832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298321">
                  <a:extLst>
                    <a:ext uri="{9D8B030D-6E8A-4147-A177-3AD203B41FA5}">
                      <a16:colId xmlns="" xmlns:a16="http://schemas.microsoft.com/office/drawing/2014/main" val="3202959654"/>
                    </a:ext>
                  </a:extLst>
                </a:gridCol>
              </a:tblGrid>
              <a:tr h="145268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2023.2 / 2024.1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2318">
                <a:tc>
                  <a:txBody>
                    <a:bodyPr/>
                    <a:lstStyle/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23,24 e 25/11/2023</a:t>
                      </a:r>
                    </a:p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01, 02 e 03/12/2023</a:t>
                      </a:r>
                    </a:p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07, 08 e </a:t>
                      </a:r>
                      <a:r>
                        <a:rPr lang="pt-BR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09/12/2023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09/12 a 17/01/2024 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18,19 e 20/01/2024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5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 23 e </a:t>
                      </a:r>
                      <a:r>
                        <a:rPr lang="pt-BR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24/02/2024</a:t>
                      </a:r>
                      <a:endParaRPr lang="pt-BR" sz="900" b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29/02 e 01/03/2024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14,15 e 16/03/2024</a:t>
                      </a:r>
                    </a:p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11,12 e </a:t>
                      </a:r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13/04/2024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25,26 e 27/04/2024</a:t>
                      </a:r>
                    </a:p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09, 10 e </a:t>
                      </a:r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11/05/2024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23,24/05/2024</a:t>
                      </a:r>
                    </a:p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 e 07 e </a:t>
                      </a:r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08/06/2024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20,21 e 22/06/2024</a:t>
                      </a:r>
                    </a:p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04,05 e </a:t>
                      </a:r>
                      <a:r>
                        <a:rPr lang="pt-B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06/07/2024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769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36h/a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12h/a </a:t>
                      </a:r>
                    </a:p>
                  </a:txBody>
                  <a:tcPr marL="9525" marR="9525" marT="9525" marB="0" anchor="ctr">
                    <a:solidFill>
                      <a:srgbClr val="E5F3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12h/a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8h/a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24h/a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24h/a</a:t>
                      </a:r>
                    </a:p>
                    <a:p>
                      <a:pPr algn="ctr" fontAlgn="ctr"/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24h/a </a:t>
                      </a:r>
                    </a:p>
                    <a:p>
                      <a:pPr algn="ctr" fontAlgn="ctr"/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24h/a </a:t>
                      </a:r>
                    </a:p>
                    <a:p>
                      <a:pPr algn="ctr" fontAlgn="ctr"/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92949">
                <a:tc>
                  <a:txBody>
                    <a:bodyPr/>
                    <a:lstStyle/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LOCAÇÕES IMOBILIÁRIAS, COMPARTILHAMENTOS DE ESPAÇO E SHOPPING CENTER  </a:t>
                      </a:r>
                    </a:p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Recesso 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pt-BR" sz="9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CHT-</a:t>
                      </a:r>
                    </a:p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ARGUMENTAÇÃO E PERSUASÃO JURÍDICA: TEORIA E PRÁTICA</a:t>
                      </a:r>
                    </a:p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</a:t>
                      </a:r>
                      <a:endParaRPr lang="pt-BR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5F3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IMÓVEL RURAL, REGULARIZAÇÃO FUNDIÁRIA </a:t>
                      </a:r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RURAL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pt-BR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SEMINÁRIOS E </a:t>
                      </a:r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PROJETOS ESPECIAIS </a:t>
                      </a:r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CONTRATOS IMOBILIÁRIOS, FINANCIAMENTO BANCÁRIO E GARANTIAS</a:t>
                      </a:r>
                    </a:p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ASPECTOS FISCAIS DA PROPRIEDADE IMOBILIÁRIA </a:t>
                      </a:r>
                    </a:p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CONTENCIOSO IMOBILIÁRIO</a:t>
                      </a:r>
                    </a:p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DIREITO DE FAMÍLIA E DE SUCESSÕES APLICADOS AO DIREITO IMOBILIÁRIO</a:t>
                      </a:r>
                    </a:p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" name="Tabela 2">
            <a:extLst>
              <a:ext uri="{FF2B5EF4-FFF2-40B4-BE49-F238E27FC236}">
                <a16:creationId xmlns="" xmlns:a16="http://schemas.microsoft.com/office/drawing/2014/main" id="{14E5B9E3-7C2C-A2D0-0BE0-AAB84FE6B5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979585"/>
              </p:ext>
            </p:extLst>
          </p:nvPr>
        </p:nvGraphicFramePr>
        <p:xfrm>
          <a:off x="511819" y="6821016"/>
          <a:ext cx="11823229" cy="189954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41331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67091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336569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337331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245262">
                <a:tc gridSpan="4">
                  <a:txBody>
                    <a:bodyPr/>
                    <a:lstStyle/>
                    <a:p>
                      <a:r>
                        <a:rPr lang="pt-BR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         </a:t>
                      </a:r>
                      <a:r>
                        <a:rPr lang="pt-BR" sz="9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2024.2 / 2025.1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045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07/07 a 07/08/2024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08,09,10/08/2024 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5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12,13/09/2024</a:t>
                      </a:r>
                    </a:p>
                    <a:p>
                      <a:pPr algn="ctr" fontAlgn="ctr"/>
                      <a:r>
                        <a:rPr lang="pt-BR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26,27/09/2024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 10 e 11/10/2024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1819">
                <a:tc>
                  <a:txBody>
                    <a:bodyPr/>
                    <a:lstStyle/>
                    <a:p>
                      <a:pPr algn="ctr" fontAlgn="ctr"/>
                      <a:endParaRPr lang="pt-BR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12h/a </a:t>
                      </a:r>
                    </a:p>
                  </a:txBody>
                  <a:tcPr marL="9525" marR="9525" marT="9525" marB="0" anchor="ctr">
                    <a:solidFill>
                      <a:srgbClr val="D5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h/a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8h/a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3200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Recesso </a:t>
                      </a:r>
                      <a:endParaRPr lang="pt-BR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CHT </a:t>
                      </a:r>
                      <a:r>
                        <a:rPr lang="pt-BR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–NEGOCIAÇÃO JURÍDICA</a:t>
                      </a:r>
                      <a:endParaRPr lang="pt-BR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</a:t>
                      </a:r>
                      <a:endParaRPr lang="pt-BR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pt-BR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5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ESTRUTURAÇÃO SOCIETÁRIA APLICADA AOS NEGÓCIOS IMOBILIÁRIOS </a:t>
                      </a:r>
                    </a:p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SEMINÁRIOS E PROJETOS ESPECIAIS </a:t>
                      </a:r>
                      <a:r>
                        <a:rPr lang="pt-BR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pt-BR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5842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pt-BR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1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ustomShape 5"/>
          <p:cNvSpPr/>
          <p:nvPr/>
        </p:nvSpPr>
        <p:spPr>
          <a:xfrm>
            <a:off x="619620" y="8594770"/>
            <a:ext cx="3074467" cy="615442"/>
          </a:xfrm>
          <a:prstGeom prst="rect">
            <a:avLst/>
          </a:prstGeom>
          <a:solidFill>
            <a:srgbClr val="FEF9BE"/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>
              <a:lnSpc>
                <a:spcPct val="100000"/>
              </a:lnSpc>
            </a:pPr>
            <a:r>
              <a:rPr lang="pt-BR" sz="1200" b="1" i="1" u="sng" spc="-1" dirty="0">
                <a:uFill>
                  <a:solidFill>
                    <a:srgbClr val="FFFFFF"/>
                  </a:solidFill>
                </a:uFill>
                <a:latin typeface="Arial Narrow" panose="020B0606020202030204" pitchFamily="34" charset="0"/>
              </a:rPr>
              <a:t>Horários das disciplinas</a:t>
            </a:r>
            <a:r>
              <a:rPr lang="pt-BR" sz="1200" b="1" i="1" spc="-1" dirty="0">
                <a:uFill>
                  <a:solidFill>
                    <a:srgbClr val="FFFFFF"/>
                  </a:solidFill>
                </a:uFill>
                <a:latin typeface="Arial Narrow" panose="020B0606020202030204" pitchFamily="34" charset="0"/>
              </a:rPr>
              <a:t>: </a:t>
            </a:r>
          </a:p>
          <a:p>
            <a:pPr>
              <a:lnSpc>
                <a:spcPct val="100000"/>
              </a:lnSpc>
            </a:pPr>
            <a:r>
              <a:rPr lang="pt-BR" sz="1200" i="1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 Narrow" panose="020B0606020202030204" pitchFamily="34" charset="0"/>
              </a:rPr>
              <a:t>Dia – Horário </a:t>
            </a:r>
          </a:p>
          <a:p>
            <a:pPr>
              <a:lnSpc>
                <a:spcPct val="100000"/>
              </a:lnSpc>
            </a:pPr>
            <a:r>
              <a:rPr lang="pt-BR" sz="1200" i="1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 Narrow" panose="020B0606020202030204" pitchFamily="34" charset="0"/>
              </a:rPr>
              <a:t>Dia – Horário </a:t>
            </a:r>
          </a:p>
        </p:txBody>
      </p:sp>
      <p:sp>
        <p:nvSpPr>
          <p:cNvPr id="63" name="Shape 63"/>
          <p:cNvSpPr/>
          <p:nvPr/>
        </p:nvSpPr>
        <p:spPr>
          <a:xfrm>
            <a:off x="295142" y="315174"/>
            <a:ext cx="12414516" cy="9123252"/>
          </a:xfrm>
          <a:prstGeom prst="rect">
            <a:avLst/>
          </a:prstGeom>
          <a:ln w="12700">
            <a:solidFill>
              <a:srgbClr val="2D5C95"/>
            </a:solidFill>
            <a:miter lim="400000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4" name="Shape 64"/>
          <p:cNvSpPr/>
          <p:nvPr/>
        </p:nvSpPr>
        <p:spPr>
          <a:xfrm>
            <a:off x="5107395" y="944536"/>
            <a:ext cx="7175241" cy="1061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8100" tIns="38100" rIns="38100" bIns="38100">
            <a:spAutoFit/>
          </a:bodyPr>
          <a:lstStyle/>
          <a:p>
            <a:pPr lvl="0" algn="l">
              <a:defRPr sz="1800"/>
            </a:pPr>
            <a:r>
              <a:rPr lang="pt-BR" sz="1600" dirty="0">
                <a:solidFill>
                  <a:schemeClr val="accent1">
                    <a:lumMod val="50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rPr>
              <a:t>ESPECIALIZAÇÃO EM </a:t>
            </a:r>
          </a:p>
          <a:p>
            <a:pPr lvl="0" algn="l">
              <a:defRPr sz="1800"/>
            </a:pPr>
            <a:r>
              <a:rPr lang="pt-BR" sz="1600" dirty="0">
                <a:solidFill>
                  <a:schemeClr val="accent1">
                    <a:lumMod val="50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rPr>
              <a:t>CODIGO: XXX  | TURMA: XX </a:t>
            </a:r>
          </a:p>
          <a:p>
            <a:pPr lvl="0" algn="l">
              <a:defRPr sz="1800"/>
            </a:pPr>
            <a:r>
              <a:rPr lang="pt-BR" sz="1600" dirty="0">
                <a:solidFill>
                  <a:schemeClr val="accent1">
                    <a:lumMod val="50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rPr>
              <a:t>Coordenação: Nome  </a:t>
            </a:r>
          </a:p>
          <a:p>
            <a:pPr lvl="0" algn="l">
              <a:defRPr sz="1800"/>
            </a:pPr>
            <a:r>
              <a:rPr lang="pt-BR" sz="1600" dirty="0">
                <a:solidFill>
                  <a:schemeClr val="accent1">
                    <a:lumMod val="50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rPr>
              <a:t>e-mail: xxxxx@unifor.br</a:t>
            </a:r>
          </a:p>
        </p:txBody>
      </p:sp>
      <p:sp>
        <p:nvSpPr>
          <p:cNvPr id="11" name="CustomShape 2"/>
          <p:cNvSpPr/>
          <p:nvPr/>
        </p:nvSpPr>
        <p:spPr>
          <a:xfrm>
            <a:off x="3066120" y="9140034"/>
            <a:ext cx="7262280" cy="31536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50760" tIns="50760" rIns="50760" bIns="50760" anchor="ctr"/>
          <a:lstStyle/>
          <a:p>
            <a:pPr algn="ctr">
              <a:lnSpc>
                <a:spcPct val="100000"/>
              </a:lnSpc>
            </a:pPr>
            <a:r>
              <a:rPr lang="pt-BR" sz="1400" b="1" strike="noStrike" spc="-1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</a:t>
            </a:r>
            <a:endParaRPr dirty="0"/>
          </a:p>
        </p:txBody>
      </p:sp>
      <p:sp>
        <p:nvSpPr>
          <p:cNvPr id="24" name="CaixaDeTexto 23">
            <a:extLst>
              <a:ext uri="{FF2B5EF4-FFF2-40B4-BE49-F238E27FC236}">
                <a16:creationId xmlns="" xmlns:a16="http://schemas.microsoft.com/office/drawing/2014/main" id="{35E14998-208E-477F-832A-B4C4D5A68BE8}"/>
              </a:ext>
            </a:extLst>
          </p:cNvPr>
          <p:cNvSpPr txBox="1"/>
          <p:nvPr/>
        </p:nvSpPr>
        <p:spPr>
          <a:xfrm>
            <a:off x="10379470" y="9064297"/>
            <a:ext cx="2027586" cy="276999"/>
          </a:xfrm>
          <a:prstGeom prst="rect">
            <a:avLst/>
          </a:prstGeom>
          <a:solidFill>
            <a:srgbClr val="FEF9BE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spcBef>
                <a:spcPts val="300"/>
              </a:spcBef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pt-BR" sz="1200" b="1" i="1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Arial Narrow" panose="020B0606020202030204" pitchFamily="34" charset="0"/>
              </a:rPr>
              <a:t>Atualizado em : XX.XX.2022</a:t>
            </a:r>
          </a:p>
        </p:txBody>
      </p:sp>
      <p:pic>
        <p:nvPicPr>
          <p:cNvPr id="25" name="Imagem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250" y="962682"/>
            <a:ext cx="2752262" cy="817774"/>
          </a:xfrm>
          <a:prstGeom prst="rect">
            <a:avLst/>
          </a:prstGeom>
        </p:spPr>
      </p:pic>
      <p:sp>
        <p:nvSpPr>
          <p:cNvPr id="17" name="CustomShape 6">
            <a:extLst>
              <a:ext uri="{FF2B5EF4-FFF2-40B4-BE49-F238E27FC236}">
                <a16:creationId xmlns="" xmlns:a16="http://schemas.microsoft.com/office/drawing/2014/main" id="{C855A430-473E-4765-A0C4-8FBE86DBB381}"/>
              </a:ext>
            </a:extLst>
          </p:cNvPr>
          <p:cNvSpPr/>
          <p:nvPr/>
        </p:nvSpPr>
        <p:spPr>
          <a:xfrm>
            <a:off x="603088" y="9258639"/>
            <a:ext cx="9139672" cy="370689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50760" bIns="50760" anchor="ctr"/>
          <a:lstStyle/>
          <a:p>
            <a:pPr lvl="0" algn="just">
              <a:defRPr sz="1800" b="0" i="0"/>
            </a:pPr>
            <a:r>
              <a:rPr lang="pt-BR" sz="1200" b="1" dirty="0">
                <a:latin typeface="Arial Narrow" panose="020B0606020202030204" pitchFamily="34" charset="0"/>
                <a:cs typeface="Arial" panose="020B0604020202020204" pitchFamily="34" charset="0"/>
              </a:rPr>
              <a:t>Este calendário está sujeito a alterações. Caso ocorram mudanças, a turma será informada da nova versão através da coordenação do curso.</a:t>
            </a:r>
          </a:p>
          <a:p>
            <a:pPr lvl="0" algn="just">
              <a:defRPr sz="1800" b="0" i="0"/>
            </a:pPr>
            <a:endParaRPr lang="pt-BR" sz="12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931679"/>
              </p:ext>
            </p:extLst>
          </p:nvPr>
        </p:nvGraphicFramePr>
        <p:xfrm>
          <a:off x="692176" y="2068488"/>
          <a:ext cx="11663808" cy="303535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579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579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5797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5797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5797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45797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45797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457976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35927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Ano.Semestre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15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Dias de Aula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6332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lang="pt-BR" sz="1400" b="1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</a:t>
                      </a:r>
                      <a:r>
                        <a:rPr lang="pt-B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/aula / </a:t>
                      </a:r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Síncrona ou Presencial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61457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Nome Completo</a:t>
                      </a:r>
                      <a:r>
                        <a:rPr lang="pt-BR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 Disciplina</a:t>
                      </a:r>
                      <a:b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(Tipo</a:t>
                      </a:r>
                      <a:r>
                        <a:rPr lang="pt-BR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Sala: </a:t>
                      </a:r>
                      <a:br>
                        <a:rPr lang="pt-BR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t-BR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 – Mesa Redonda</a:t>
                      </a:r>
                      <a:br>
                        <a:rPr lang="pt-BR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t-BR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 – Anfiteatro</a:t>
                      </a:r>
                      <a:br>
                        <a:rPr lang="pt-BR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t-BR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 – Convencional)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741106"/>
              </p:ext>
            </p:extLst>
          </p:nvPr>
        </p:nvGraphicFramePr>
        <p:xfrm>
          <a:off x="603088" y="340832"/>
          <a:ext cx="12106569" cy="5035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10656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50352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Pós-Graduação </a:t>
                      </a:r>
                      <a:r>
                        <a:rPr lang="pt-BR" sz="2600" b="1" i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Lato Sensu </a:t>
                      </a:r>
                      <a:endParaRPr lang="pt-BR" sz="2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843999"/>
              </p:ext>
            </p:extLst>
          </p:nvPr>
        </p:nvGraphicFramePr>
        <p:xfrm>
          <a:off x="669752" y="5297830"/>
          <a:ext cx="11663808" cy="303535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579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579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5797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5797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5797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45797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45797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457976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35927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Ano.Semestre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15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Dias de Aula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6332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lang="pt-BR" sz="1400" b="1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</a:t>
                      </a:r>
                      <a:r>
                        <a:rPr lang="pt-B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/aula / </a:t>
                      </a:r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Síncrona ou Presencial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61457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Nome Completo</a:t>
                      </a:r>
                      <a:r>
                        <a:rPr lang="pt-BR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 Disciplina</a:t>
                      </a:r>
                      <a:b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(Tipo</a:t>
                      </a:r>
                      <a:r>
                        <a:rPr lang="pt-BR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Sala: </a:t>
                      </a:r>
                      <a:br>
                        <a:rPr lang="pt-BR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t-BR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 – Mesa Redonda</a:t>
                      </a:r>
                      <a:br>
                        <a:rPr lang="pt-BR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t-BR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 – Anfiteatro</a:t>
                      </a:r>
                      <a:br>
                        <a:rPr lang="pt-BR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t-BR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 – Convencional)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8033439"/>
      </p:ext>
    </p:extLst>
  </p:cSld>
  <p:clrMapOvr>
    <a:masterClrMapping/>
  </p:clrMapOvr>
  <p:transition>
    <p:dissolve/>
  </p:transition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ustomShape 5"/>
          <p:cNvSpPr/>
          <p:nvPr/>
        </p:nvSpPr>
        <p:spPr>
          <a:xfrm>
            <a:off x="619620" y="8594770"/>
            <a:ext cx="3074467" cy="615442"/>
          </a:xfrm>
          <a:prstGeom prst="rect">
            <a:avLst/>
          </a:prstGeom>
          <a:solidFill>
            <a:srgbClr val="FEF9BE"/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>
              <a:lnSpc>
                <a:spcPct val="100000"/>
              </a:lnSpc>
            </a:pPr>
            <a:r>
              <a:rPr lang="pt-BR" sz="1200" b="1" i="1" u="sng" spc="-1" dirty="0">
                <a:uFill>
                  <a:solidFill>
                    <a:srgbClr val="FFFFFF"/>
                  </a:solidFill>
                </a:uFill>
                <a:latin typeface="Arial Narrow" panose="020B0606020202030204" pitchFamily="34" charset="0"/>
              </a:rPr>
              <a:t>Horários das disciplinas</a:t>
            </a:r>
            <a:r>
              <a:rPr lang="pt-BR" sz="1200" b="1" i="1" spc="-1" dirty="0">
                <a:uFill>
                  <a:solidFill>
                    <a:srgbClr val="FFFFFF"/>
                  </a:solidFill>
                </a:uFill>
                <a:latin typeface="Arial Narrow" panose="020B0606020202030204" pitchFamily="34" charset="0"/>
              </a:rPr>
              <a:t>: </a:t>
            </a:r>
          </a:p>
          <a:p>
            <a:pPr>
              <a:lnSpc>
                <a:spcPct val="100000"/>
              </a:lnSpc>
            </a:pPr>
            <a:r>
              <a:rPr lang="pt-BR" sz="1200" i="1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 Narrow" panose="020B0606020202030204" pitchFamily="34" charset="0"/>
              </a:rPr>
              <a:t>Dia – Horário </a:t>
            </a:r>
          </a:p>
          <a:p>
            <a:pPr>
              <a:lnSpc>
                <a:spcPct val="100000"/>
              </a:lnSpc>
            </a:pPr>
            <a:r>
              <a:rPr lang="pt-BR" sz="1200" i="1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 Narrow" panose="020B0606020202030204" pitchFamily="34" charset="0"/>
              </a:rPr>
              <a:t>Dia – Horário </a:t>
            </a:r>
          </a:p>
        </p:txBody>
      </p:sp>
      <p:sp>
        <p:nvSpPr>
          <p:cNvPr id="63" name="Shape 63"/>
          <p:cNvSpPr/>
          <p:nvPr/>
        </p:nvSpPr>
        <p:spPr>
          <a:xfrm>
            <a:off x="295142" y="315174"/>
            <a:ext cx="12414516" cy="9123252"/>
          </a:xfrm>
          <a:prstGeom prst="rect">
            <a:avLst/>
          </a:prstGeom>
          <a:ln w="12700">
            <a:solidFill>
              <a:srgbClr val="2D5C95"/>
            </a:solidFill>
            <a:miter lim="400000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4" name="Shape 64"/>
          <p:cNvSpPr/>
          <p:nvPr/>
        </p:nvSpPr>
        <p:spPr>
          <a:xfrm>
            <a:off x="5107395" y="944536"/>
            <a:ext cx="7175241" cy="1061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8100" tIns="38100" rIns="38100" bIns="38100">
            <a:spAutoFit/>
          </a:bodyPr>
          <a:lstStyle/>
          <a:p>
            <a:pPr lvl="0" algn="l">
              <a:defRPr sz="1800"/>
            </a:pPr>
            <a:r>
              <a:rPr lang="pt-BR" sz="1600" dirty="0">
                <a:solidFill>
                  <a:schemeClr val="accent1">
                    <a:lumMod val="50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rPr>
              <a:t>ESPECIALIZAÇÃO EM </a:t>
            </a:r>
          </a:p>
          <a:p>
            <a:pPr lvl="0" algn="l">
              <a:defRPr sz="1800"/>
            </a:pPr>
            <a:r>
              <a:rPr lang="pt-BR" sz="1600" dirty="0">
                <a:solidFill>
                  <a:schemeClr val="accent1">
                    <a:lumMod val="50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rPr>
              <a:t>CODIGO: XXX  | TURMA: XX </a:t>
            </a:r>
          </a:p>
          <a:p>
            <a:pPr lvl="0" algn="l">
              <a:defRPr sz="1800"/>
            </a:pPr>
            <a:r>
              <a:rPr lang="pt-BR" sz="1600" dirty="0">
                <a:solidFill>
                  <a:schemeClr val="accent1">
                    <a:lumMod val="50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rPr>
              <a:t>Coordenação: Nome  </a:t>
            </a:r>
          </a:p>
          <a:p>
            <a:pPr lvl="0" algn="l">
              <a:defRPr sz="1800"/>
            </a:pPr>
            <a:r>
              <a:rPr lang="pt-BR" sz="1600" dirty="0">
                <a:solidFill>
                  <a:schemeClr val="accent1">
                    <a:lumMod val="50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rPr>
              <a:t>e-mail: xxxxx@unifor.br</a:t>
            </a:r>
          </a:p>
        </p:txBody>
      </p:sp>
      <p:sp>
        <p:nvSpPr>
          <p:cNvPr id="11" name="CustomShape 2"/>
          <p:cNvSpPr/>
          <p:nvPr/>
        </p:nvSpPr>
        <p:spPr>
          <a:xfrm>
            <a:off x="3066120" y="9140034"/>
            <a:ext cx="7262280" cy="31536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50760" tIns="50760" rIns="50760" bIns="50760" anchor="ctr"/>
          <a:lstStyle/>
          <a:p>
            <a:pPr algn="ctr">
              <a:lnSpc>
                <a:spcPct val="100000"/>
              </a:lnSpc>
            </a:pPr>
            <a:r>
              <a:rPr lang="pt-BR" sz="1400" b="1" strike="noStrike" spc="-1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</a:t>
            </a:r>
            <a:endParaRPr dirty="0"/>
          </a:p>
        </p:txBody>
      </p:sp>
      <p:sp>
        <p:nvSpPr>
          <p:cNvPr id="24" name="CaixaDeTexto 23">
            <a:extLst>
              <a:ext uri="{FF2B5EF4-FFF2-40B4-BE49-F238E27FC236}">
                <a16:creationId xmlns="" xmlns:a16="http://schemas.microsoft.com/office/drawing/2014/main" id="{35E14998-208E-477F-832A-B4C4D5A68BE8}"/>
              </a:ext>
            </a:extLst>
          </p:cNvPr>
          <p:cNvSpPr txBox="1"/>
          <p:nvPr/>
        </p:nvSpPr>
        <p:spPr>
          <a:xfrm>
            <a:off x="10379470" y="9064297"/>
            <a:ext cx="2027586" cy="276999"/>
          </a:xfrm>
          <a:prstGeom prst="rect">
            <a:avLst/>
          </a:prstGeom>
          <a:solidFill>
            <a:srgbClr val="FEF9BE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spcBef>
                <a:spcPts val="300"/>
              </a:spcBef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pt-BR" sz="1200" b="1" i="1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Arial Narrow" panose="020B0606020202030204" pitchFamily="34" charset="0"/>
              </a:rPr>
              <a:t>Atualizado em : XX.XX.2022</a:t>
            </a:r>
          </a:p>
        </p:txBody>
      </p:sp>
      <p:pic>
        <p:nvPicPr>
          <p:cNvPr id="25" name="Imagem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250" y="962682"/>
            <a:ext cx="2752262" cy="817774"/>
          </a:xfrm>
          <a:prstGeom prst="rect">
            <a:avLst/>
          </a:prstGeom>
        </p:spPr>
      </p:pic>
      <p:sp>
        <p:nvSpPr>
          <p:cNvPr id="17" name="CustomShape 6">
            <a:extLst>
              <a:ext uri="{FF2B5EF4-FFF2-40B4-BE49-F238E27FC236}">
                <a16:creationId xmlns="" xmlns:a16="http://schemas.microsoft.com/office/drawing/2014/main" id="{C855A430-473E-4765-A0C4-8FBE86DBB381}"/>
              </a:ext>
            </a:extLst>
          </p:cNvPr>
          <p:cNvSpPr/>
          <p:nvPr/>
        </p:nvSpPr>
        <p:spPr>
          <a:xfrm>
            <a:off x="603088" y="9258639"/>
            <a:ext cx="9139672" cy="370689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50760" bIns="50760" anchor="ctr"/>
          <a:lstStyle/>
          <a:p>
            <a:pPr lvl="0" algn="just">
              <a:defRPr sz="1800" b="0" i="0"/>
            </a:pPr>
            <a:r>
              <a:rPr lang="pt-BR" sz="1200" b="1" dirty="0">
                <a:latin typeface="Arial Narrow" panose="020B0606020202030204" pitchFamily="34" charset="0"/>
                <a:cs typeface="Arial" panose="020B0604020202020204" pitchFamily="34" charset="0"/>
              </a:rPr>
              <a:t>Este calendário está sujeito a alterações. Caso ocorram mudanças, a turma será informada da nova versão através da coordenação do curso.</a:t>
            </a:r>
          </a:p>
          <a:p>
            <a:pPr lvl="0" algn="just">
              <a:defRPr sz="1800" b="0" i="0"/>
            </a:pPr>
            <a:endParaRPr lang="pt-BR" sz="12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947094"/>
              </p:ext>
            </p:extLst>
          </p:nvPr>
        </p:nvGraphicFramePr>
        <p:xfrm>
          <a:off x="692176" y="2068488"/>
          <a:ext cx="11663808" cy="303535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579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579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5797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5797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5797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45797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45797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457976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35927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Ano.Semestre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15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Dias de Aula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6332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lang="pt-BR" sz="1400" b="1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</a:t>
                      </a:r>
                      <a:r>
                        <a:rPr lang="pt-B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/aula / </a:t>
                      </a:r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Síncrona ou Presencial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61457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Nome Completo</a:t>
                      </a:r>
                      <a:r>
                        <a:rPr lang="pt-BR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 Disciplina</a:t>
                      </a:r>
                      <a:b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(Tipo</a:t>
                      </a:r>
                      <a:r>
                        <a:rPr lang="pt-BR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Sala: </a:t>
                      </a:r>
                      <a:br>
                        <a:rPr lang="pt-BR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t-BR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 – Mesa Redonda</a:t>
                      </a:r>
                      <a:br>
                        <a:rPr lang="pt-BR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t-BR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 – Anfiteatro</a:t>
                      </a:r>
                      <a:br>
                        <a:rPr lang="pt-BR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t-BR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 – Convencional)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084069"/>
              </p:ext>
            </p:extLst>
          </p:nvPr>
        </p:nvGraphicFramePr>
        <p:xfrm>
          <a:off x="603088" y="340832"/>
          <a:ext cx="12106569" cy="5035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10656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50352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6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Pós-Graduação </a:t>
                      </a:r>
                      <a:r>
                        <a:rPr lang="pt-BR" sz="2600" b="1" i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Lato Sensu </a:t>
                      </a:r>
                      <a:endParaRPr lang="pt-BR" sz="2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006121"/>
              </p:ext>
            </p:extLst>
          </p:nvPr>
        </p:nvGraphicFramePr>
        <p:xfrm>
          <a:off x="669752" y="5297830"/>
          <a:ext cx="11663808" cy="303535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579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579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5797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5797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5797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45797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45797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457976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35927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Ano.Semestre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15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Dias de Aula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6332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lang="pt-BR" sz="1400" b="1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</a:t>
                      </a:r>
                      <a:r>
                        <a:rPr lang="pt-B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/aula / </a:t>
                      </a:r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Síncrona ou Presencial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61457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Nome Completo</a:t>
                      </a:r>
                      <a:r>
                        <a:rPr lang="pt-BR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 Disciplina</a:t>
                      </a:r>
                      <a:b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(Tipo</a:t>
                      </a:r>
                      <a:r>
                        <a:rPr lang="pt-BR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Sala: </a:t>
                      </a:r>
                      <a:br>
                        <a:rPr lang="pt-BR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t-BR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 – Mesa Redonda</a:t>
                      </a:r>
                      <a:br>
                        <a:rPr lang="pt-BR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t-BR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 – Anfiteatro</a:t>
                      </a:r>
                      <a:br>
                        <a:rPr lang="pt-BR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t-BR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 – Convencional)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658734"/>
      </p:ext>
    </p:extLst>
  </p:cSld>
  <p:clrMapOvr>
    <a:masterClrMapping/>
  </p:clrMapOvr>
  <p:transition>
    <p:dissolve/>
  </p:transition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 advAuto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6685</TotalTime>
  <Words>449</Words>
  <Application>Microsoft Office PowerPoint</Application>
  <PresentationFormat>Personalizar</PresentationFormat>
  <Paragraphs>238</Paragraphs>
  <Slides>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White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Leonarda</dc:creator>
  <cp:lastModifiedBy>VIVIAN KELLY S RIBEIRO</cp:lastModifiedBy>
  <cp:revision>212</cp:revision>
  <cp:lastPrinted>2017-12-20T20:02:51Z</cp:lastPrinted>
  <dcterms:modified xsi:type="dcterms:W3CDTF">2022-11-23T14:34:14Z</dcterms:modified>
</cp:coreProperties>
</file>